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144000" cy="6858000" type="screen4x3"/>
  <p:notesSz cx="6805613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65" d="100"/>
          <a:sy n="65" d="100"/>
        </p:scale>
        <p:origin x="8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C7A4B73-FFAD-45E8-B673-F2F19A8A765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7295132-4891-4EF9-BB7D-4432535495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C8ECD36A-B849-4E69-88B8-800265140B3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40796254-3B75-4F69-935A-07C55244E10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D78BD292-3FE6-4C6C-948D-8E29D488D9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226556F-3211-4EE1-912A-C8A02B1F80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3969F6C-24C4-415E-8A38-22A69D4B90E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4E04DEC-1265-4184-96A0-CFA39291309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73637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F921C690-2394-4CEA-8AE0-341E8A6488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89513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4DAB7BE8-79EB-4585-AB07-826A7B977F7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2FB6BD4A-225D-45DE-B11C-AD1FECA52A9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4" tIns="45772" rIns="91544" bIns="4577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D49C17FA-49F3-41FD-AFFF-A667E66D03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69EF27-6453-49C2-B184-80F4170951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4323E13-B15B-424D-B0F2-2B9B9EEBF191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71B5B9B-3BA9-45D8-82F7-273A3AA0EB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D5A0651-BB9F-48CF-B290-6AFFC0AEC3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DCBE31B4-ABBD-42DB-8EC1-15B4391493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46E7EB5-4FF8-45BC-9D05-EC90F50D72D2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D4E45176-F64A-488A-BBE3-F87EE75818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90677B9E-1B34-49D5-9ADE-2A5169F8D9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19C2D2-BA8C-4C7D-B3C5-E5D605E09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F65A3FB-126E-4B7E-8ED8-7FA37A7BA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FC65257-03F8-437D-8F63-17E0B4F36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BAA17-2686-4EDC-B45B-64E2E27866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7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5622DD6-8835-4AC3-AF4A-FB8CF1905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4AD58F3-3391-43AE-BEFF-07C84B5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6002C694-2209-419B-A30F-91EAC9A7D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7491-BA04-4C03-A2F5-4C733900CE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774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E84F6266-B9F7-4A3D-AE2A-F2CB25687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5BC38DB-3D35-490B-87DB-9D43A5E1D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D942B9E-28F9-40CF-8A1A-FCA1B683C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17D23-9208-4499-A19A-5F88388586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99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A88A7B4-B81E-4EB1-AB01-EABEB54E1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ACEDBBF-BA9A-4AEF-A7D5-239878CC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C94C316-8DBF-4203-A41F-D29DB0401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7B07D-1B1E-4F47-AF5E-9C9501707C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5566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848D41B-459A-4037-961A-F47E4981E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41F1327-0F13-473B-AA9E-F2CB24AD8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81AF3D-0B7A-417F-8C55-47E03C23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B00E9-7E2B-42E5-BA2C-3E0B7298D5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7264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88E09C7-A259-40C6-8945-474BAE9A8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F56C0EEE-37DE-4F69-98CF-8DD21D24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F34AAEA-859E-4383-97B5-2D19F090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2E05E-72AA-466F-86D4-03A1F4F3D5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426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6C99447A-EA50-435B-A96D-DABD2694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BBB866B-06D4-4F15-AB87-C8A4780CF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BA811ABE-6E1E-4376-8537-805B86E6C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81E6E-A0D9-4ECC-A7B6-76A6B16236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1639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9DA358E3-1C8B-4A95-B9EF-B07CAF0B0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01F77F7E-5748-4527-9853-E024C0B63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54E8C499-14B9-467B-8F70-356FD727E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4F41D-F111-4B85-9E2A-27341E02A3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292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D60CE4A7-3926-4790-82A6-5C8F6853D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86847E9D-84B0-4DD9-98C6-6D0387593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67075006-5FB7-43F4-8166-45D41C2A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4D424-7D2E-45CF-8109-57ED2E08A4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060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EF5E46E3-B5DA-41EF-83E5-B95D4FF81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2C21A29D-BA2D-42C0-B6EA-8000E5C9D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140F320B-0DA3-430F-A6CE-42F8BEF08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BE02F-8ADC-48D0-BEFA-0368E2E93A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798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21879F5-E9B4-4F89-873F-DAD56F8B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71ADED6D-12E6-4273-BCFE-4E69392D3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F405089-C7DF-432F-BCAA-A7A155961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D21FA6-3109-4225-A55F-6FE86683437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5101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718BA9A1-015A-4D29-8E98-33B814D709C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1F340D2-0AAF-40F9-A4D2-005911D90E8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4E959A0-8ABB-4D53-9360-25845AFC98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4FD908A-3812-4F54-8217-95BF01D6A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Times New Roman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FE19249-454B-485A-A23C-9BFC54B6C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2DFC9EB-DB48-4099-A7AA-84D64903CF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CFCDCAE0-13E1-4F43-A0D5-46C3DA12E7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5775" y="2133600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TOPIC</a:t>
            </a:r>
            <a:r>
              <a:rPr lang="ja-JP" altLang="en-US" dirty="0"/>
              <a:t> </a:t>
            </a:r>
            <a:r>
              <a:rPr lang="en-US" altLang="ja-JP" dirty="0"/>
              <a:t>2019</a:t>
            </a:r>
            <a:br>
              <a:rPr lang="en-US" altLang="ja-JP" sz="4800" b="1" dirty="0">
                <a:latin typeface="Arial" panose="020B0604020202020204" pitchFamily="34" charset="0"/>
              </a:rPr>
            </a:br>
            <a:r>
              <a:rPr lang="en-US" altLang="ja-JP" sz="4800" dirty="0"/>
              <a:t>COI Disclosure</a:t>
            </a:r>
            <a:br>
              <a:rPr lang="en-US" altLang="ja-JP" sz="4000" b="1" dirty="0">
                <a:latin typeface="Arial" panose="020B0604020202020204" pitchFamily="34" charset="0"/>
              </a:rPr>
            </a:br>
            <a:r>
              <a:rPr lang="en-US" altLang="ja-JP" sz="2400" dirty="0"/>
              <a:t> Name of Author :</a:t>
            </a:r>
            <a:endParaRPr lang="en-US" altLang="ja-JP" sz="2400" b="1" i="1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CB342F-CE2C-4EB5-8C49-8D16E8CFC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9275" y="4560888"/>
            <a:ext cx="8144782" cy="1600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The authors have no financial conflicts of interest to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ja-JP" sz="2400" b="1" dirty="0">
                <a:latin typeface="Arial" panose="020B0604020202020204" pitchFamily="34" charset="0"/>
              </a:rPr>
              <a:t>disclose concerning the presentation.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 dirty="0">
              <a:latin typeface="Arial" panose="020B0604020202020204" pitchFamily="34" charset="0"/>
            </a:endParaRPr>
          </a:p>
        </p:txBody>
      </p:sp>
      <p:sp>
        <p:nvSpPr>
          <p:cNvPr id="4101" name="正方形/長方形 4">
            <a:extLst>
              <a:ext uri="{FF2B5EF4-FFF2-40B4-BE49-F238E27FC236}">
                <a16:creationId xmlns:a16="http://schemas.microsoft.com/office/drawing/2014/main" id="{66253DB0-DB08-46BA-86D1-1001E6253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1844675"/>
            <a:ext cx="8642350" cy="4586288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C1C97D1-AF9D-40DD-916C-CA4EC241CCC9}"/>
              </a:ext>
            </a:extLst>
          </p:cNvPr>
          <p:cNvSpPr/>
          <p:nvPr/>
        </p:nvSpPr>
        <p:spPr>
          <a:xfrm>
            <a:off x="1509486" y="387478"/>
            <a:ext cx="63862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0070C0"/>
                </a:solidFill>
              </a:rPr>
              <a:t>The sample slide format to disclose COI status</a:t>
            </a:r>
            <a:r>
              <a:rPr lang="ja-JP" altLang="en-US" sz="2000" dirty="0">
                <a:solidFill>
                  <a:srgbClr val="0070C0"/>
                </a:solidFill>
              </a:rPr>
              <a:t>　</a:t>
            </a:r>
            <a:endParaRPr lang="en-US" altLang="ja-JP" sz="2000" dirty="0">
              <a:solidFill>
                <a:srgbClr val="0070C0"/>
              </a:solidFill>
            </a:endParaRPr>
          </a:p>
          <a:p>
            <a:r>
              <a:rPr lang="en-US" altLang="ja-JP" sz="2000" dirty="0">
                <a:solidFill>
                  <a:srgbClr val="0070C0"/>
                </a:solidFill>
              </a:rPr>
              <a:t>Use Form </a:t>
            </a:r>
            <a:r>
              <a:rPr lang="ja-JP" altLang="en-US" sz="2000" dirty="0">
                <a:solidFill>
                  <a:srgbClr val="0070C0"/>
                </a:solidFill>
              </a:rPr>
              <a:t>①</a:t>
            </a:r>
            <a:endParaRPr lang="en-US" altLang="ja-JP" sz="2000" dirty="0">
              <a:solidFill>
                <a:srgbClr val="0070C0"/>
              </a:solidFill>
            </a:endParaRPr>
          </a:p>
          <a:p>
            <a:r>
              <a:rPr lang="en-US" altLang="ja-JP" sz="2000" dirty="0">
                <a:solidFill>
                  <a:srgbClr val="0070C0"/>
                </a:solidFill>
              </a:rPr>
              <a:t>when there are no conflicts of interest to disclose</a:t>
            </a:r>
          </a:p>
          <a:p>
            <a:r>
              <a:rPr lang="en-US" altLang="ja-JP" sz="2000" dirty="0">
                <a:solidFill>
                  <a:srgbClr val="0070C0"/>
                </a:solidFill>
              </a:rPr>
              <a:t>when giving a presentation at an academic meeting</a:t>
            </a:r>
            <a:endParaRPr lang="ja-JP" altLang="en-US" sz="2000" dirty="0">
              <a:solidFill>
                <a:srgbClr val="0070C0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50CB3C8-3DE5-46FC-BE81-0FCE6D4855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07" y="2459334"/>
            <a:ext cx="1353940" cy="13539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4A362AD-4BED-4860-BD3A-30FF6BAE1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50900" y="1454150"/>
            <a:ext cx="7837488" cy="231775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ja-JP" dirty="0"/>
              <a:t> TOPIC</a:t>
            </a:r>
            <a:r>
              <a:rPr lang="ja-JP" altLang="en-US" dirty="0"/>
              <a:t> </a:t>
            </a:r>
            <a:r>
              <a:rPr lang="en-US" altLang="ja-JP"/>
              <a:t>2019</a:t>
            </a:r>
            <a:br>
              <a:rPr lang="en-US" altLang="ja-JP" b="1" dirty="0">
                <a:latin typeface="Arial" panose="020B0604020202020204" pitchFamily="34" charset="0"/>
              </a:rPr>
            </a:br>
            <a:r>
              <a:rPr lang="en-US" altLang="ja-JP" dirty="0"/>
              <a:t>COI Disclosure</a:t>
            </a:r>
            <a:br>
              <a:rPr lang="en-US" altLang="ja-JP" sz="3600" b="1" dirty="0">
                <a:latin typeface="Arial" panose="020B0604020202020204" pitchFamily="34" charset="0"/>
              </a:rPr>
            </a:br>
            <a:r>
              <a:rPr lang="ja-JP" altLang="en-US" sz="1400" b="1" dirty="0">
                <a:latin typeface="Arial" panose="020B0604020202020204" pitchFamily="34" charset="0"/>
              </a:rPr>
              <a:t>　</a:t>
            </a:r>
            <a:br>
              <a:rPr lang="en-US" altLang="ja-JP" sz="2000" b="1" i="1" dirty="0"/>
            </a:br>
            <a:r>
              <a:rPr lang="en-US" altLang="ja-JP" sz="2000" dirty="0"/>
              <a:t>Name of Author :</a:t>
            </a:r>
            <a:endParaRPr lang="en-US" altLang="ja-JP" sz="2000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29992FE5-6DD2-4C4D-9DB3-55B31293C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13" y="4084638"/>
            <a:ext cx="8358187" cy="2511425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2600" b="1">
                <a:latin typeface="Arial" panose="020B0604020202020204" pitchFamily="34" charset="0"/>
              </a:rPr>
              <a:t>   </a:t>
            </a:r>
            <a:r>
              <a:rPr lang="ja-JP" altLang="en-US" sz="1900" b="1">
                <a:latin typeface="Arial" panose="020B0604020202020204" pitchFamily="34" charset="0"/>
              </a:rPr>
              <a:t>①</a:t>
            </a:r>
            <a:r>
              <a:rPr lang="en-US" altLang="ja-JP" sz="1900" b="1" dirty="0"/>
              <a:t>Consultation fees:</a:t>
            </a:r>
            <a:r>
              <a:rPr lang="ja-JP" altLang="en-US" sz="1900" b="1" dirty="0"/>
              <a:t>　　　　　　　</a:t>
            </a:r>
            <a:r>
              <a:rPr lang="en-US" altLang="ja-JP" sz="1900" b="1" dirty="0"/>
              <a:t>none</a:t>
            </a:r>
            <a:r>
              <a:rPr lang="ja-JP" altLang="en-US" sz="1900" b="1" dirty="0"/>
              <a:t>　　　　　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②</a:t>
            </a:r>
            <a:r>
              <a:rPr lang="en-US" altLang="ja-JP" sz="1900" b="1" dirty="0"/>
              <a:t>stock ownership/profit: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③</a:t>
            </a:r>
            <a:r>
              <a:rPr lang="en-US" altLang="ja-JP" sz="1900" b="1" dirty="0"/>
              <a:t>patent fees:</a:t>
            </a:r>
            <a:r>
              <a:rPr lang="ja-JP" altLang="en-US" sz="1900" b="1" dirty="0"/>
              <a:t>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④</a:t>
            </a:r>
            <a:r>
              <a:rPr lang="en-US" altLang="ja-JP" sz="1900" b="1" dirty="0"/>
              <a:t>remuneration for lecture:</a:t>
            </a:r>
            <a:r>
              <a:rPr lang="ja-JP" altLang="en-US" sz="1900" b="1" dirty="0"/>
              <a:t>　　　　　　　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⑤</a:t>
            </a:r>
            <a:r>
              <a:rPr lang="en-US" altLang="ja-JP" sz="1900" b="1" dirty="0"/>
              <a:t>manuscript fees: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⑥</a:t>
            </a:r>
            <a:r>
              <a:rPr lang="en-US" altLang="ja-JP" sz="1900" b="1" dirty="0"/>
              <a:t>trust research/joint research funds:</a:t>
            </a:r>
            <a:r>
              <a:rPr lang="ja-JP" altLang="en-US" sz="1900" b="1" dirty="0"/>
              <a:t>　　　○○</a:t>
            </a:r>
            <a:r>
              <a:rPr lang="en-US" altLang="ja-JP" sz="1900" b="1" dirty="0"/>
              <a:t>pharmaceutical company</a:t>
            </a:r>
            <a:endParaRPr lang="ja-JP" altLang="en-US" sz="1900" b="1" dirty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⑦</a:t>
            </a:r>
            <a:r>
              <a:rPr lang="en-US" altLang="ja-JP" sz="1900" b="1" dirty="0"/>
              <a:t>scholarship fund:</a:t>
            </a:r>
            <a:r>
              <a:rPr lang="ja-JP" altLang="en-US" sz="1900" b="1" dirty="0"/>
              <a:t>　○○</a:t>
            </a:r>
            <a:r>
              <a:rPr lang="en-US" altLang="ja-JP" sz="1900" b="1" dirty="0"/>
              <a:t>pharmaceutical company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⑧</a:t>
            </a:r>
            <a:r>
              <a:rPr lang="en-US" altLang="ja-JP" sz="1900" b="1" dirty="0"/>
              <a:t>Affiliation with Endowed Department: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yes</a:t>
            </a:r>
            <a:r>
              <a:rPr lang="ja-JP" altLang="en-US" sz="1900" b="1" dirty="0"/>
              <a:t>（○○</a:t>
            </a:r>
            <a:r>
              <a:rPr lang="en-US" altLang="ja-JP" sz="1900" b="1" dirty="0"/>
              <a:t>pharmaceuticals</a:t>
            </a:r>
            <a:r>
              <a:rPr lang="ja-JP" altLang="en-US" sz="1900" b="1" dirty="0"/>
              <a:t>）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ja-JP" altLang="en-US" sz="1900" b="1" dirty="0">
                <a:latin typeface="Arial" panose="020B0604020202020204" pitchFamily="34" charset="0"/>
              </a:rPr>
              <a:t>　　⑨</a:t>
            </a:r>
            <a:r>
              <a:rPr lang="en-US" altLang="ja-JP" sz="1900" b="1" dirty="0"/>
              <a:t>Other remuneration such as gifts:</a:t>
            </a:r>
            <a:r>
              <a:rPr lang="ja-JP" altLang="en-US" sz="1900" b="1" dirty="0"/>
              <a:t>　　</a:t>
            </a:r>
            <a:r>
              <a:rPr lang="en-US" altLang="ja-JP" sz="1900" b="1" dirty="0"/>
              <a:t>none</a:t>
            </a:r>
            <a:endParaRPr lang="en-US" altLang="ja-JP" sz="19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ja-JP" sz="1900" b="1" dirty="0">
              <a:solidFill>
                <a:srgbClr val="FFFF1F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正方形/長方形 4">
            <a:extLst>
              <a:ext uri="{FF2B5EF4-FFF2-40B4-BE49-F238E27FC236}">
                <a16:creationId xmlns:a16="http://schemas.microsoft.com/office/drawing/2014/main" id="{3A907005-1A87-4181-A9D9-A8EA6A2D7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" y="0"/>
            <a:ext cx="8704263" cy="6659563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7" name="角丸四角形 6">
            <a:extLst>
              <a:ext uri="{FF2B5EF4-FFF2-40B4-BE49-F238E27FC236}">
                <a16:creationId xmlns:a16="http://schemas.microsoft.com/office/drawing/2014/main" id="{17817262-B02E-415B-AC03-0F810E26204B}"/>
              </a:ext>
            </a:extLst>
          </p:cNvPr>
          <p:cNvSpPr/>
          <p:nvPr/>
        </p:nvSpPr>
        <p:spPr>
          <a:xfrm>
            <a:off x="4933950" y="3930650"/>
            <a:ext cx="3916363" cy="84613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altLang="ja-JP" sz="1600" b="1" dirty="0">
                <a:solidFill>
                  <a:schemeClr val="bg1"/>
                </a:solidFill>
              </a:rPr>
              <a:t>If “yes”, give the name of company/organization. There is no need to disclose the amount.</a:t>
            </a:r>
            <a:endParaRPr lang="ja-JP" altLang="en-US" sz="1600" b="1" dirty="0">
              <a:solidFill>
                <a:schemeClr val="bg1"/>
              </a:solidFill>
            </a:endParaRPr>
          </a:p>
        </p:txBody>
      </p:sp>
      <p:sp>
        <p:nvSpPr>
          <p:cNvPr id="6151" name="Text Box 8">
            <a:extLst>
              <a:ext uri="{FF2B5EF4-FFF2-40B4-BE49-F238E27FC236}">
                <a16:creationId xmlns:a16="http://schemas.microsoft.com/office/drawing/2014/main" id="{59B309FB-8DDF-4C8A-85FE-6DE53957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087" y="327025"/>
            <a:ext cx="7010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Use Form 1-A when you have conflicts of interest to disclose concerning a presentation. Give the name of commercial entity</a:t>
            </a:r>
            <a:r>
              <a:rPr lang="ja-JP" altLang="en-US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ja-JP" sz="1800" dirty="0">
                <a:solidFill>
                  <a:srgbClr val="0070C0"/>
                </a:solidFill>
                <a:latin typeface="Times New Roman" panose="02020603050405020304" pitchFamily="18" charset="0"/>
              </a:rPr>
              <a:t>involved.</a:t>
            </a:r>
            <a:endParaRPr lang="ja-JP" altLang="en-US" sz="1800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103AE46-E78D-4A40-A2E0-F0C00C20FA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87" y="1750536"/>
            <a:ext cx="1353940" cy="13539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78</Words>
  <Application>Microsoft Office PowerPoint</Application>
  <PresentationFormat>画面に合わせる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テーマ</vt:lpstr>
      <vt:lpstr>TOPIC 2019 COI Disclosure  Name of Author :</vt:lpstr>
      <vt:lpstr> TOPIC 2019 COI Disclosure 　 Name of Author :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user</cp:lastModifiedBy>
  <cp:revision>122</cp:revision>
  <dcterms:created xsi:type="dcterms:W3CDTF">2000-09-04T17:39:07Z</dcterms:created>
  <dcterms:modified xsi:type="dcterms:W3CDTF">2019-05-28T02:18:01Z</dcterms:modified>
</cp:coreProperties>
</file>